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1" r:id="rId3"/>
    <p:sldId id="277" r:id="rId4"/>
    <p:sldId id="278" r:id="rId5"/>
    <p:sldId id="279" r:id="rId6"/>
    <p:sldId id="264" r:id="rId7"/>
    <p:sldId id="265" r:id="rId8"/>
    <p:sldId id="266" r:id="rId9"/>
    <p:sldId id="267" r:id="rId10"/>
    <p:sldId id="268" r:id="rId11"/>
    <p:sldId id="269" r:id="rId12"/>
    <p:sldId id="270" r:id="rId13"/>
    <p:sldId id="263" r:id="rId14"/>
    <p:sldId id="272" r:id="rId15"/>
    <p:sldId id="273" r:id="rId16"/>
    <p:sldId id="274" r:id="rId17"/>
    <p:sldId id="271" r:id="rId18"/>
    <p:sldId id="262" r:id="rId19"/>
    <p:sldId id="276" r:id="rId20"/>
    <p:sldId id="257" r:id="rId21"/>
    <p:sldId id="258" r:id="rId22"/>
    <p:sldId id="259" r:id="rId23"/>
    <p:sldId id="260" r:id="rId24"/>
    <p:sldId id="280" r:id="rId25"/>
    <p:sldId id="281" r:id="rId26"/>
    <p:sldId id="283" r:id="rId27"/>
    <p:sldId id="282"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90"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575495-CC94-4F83-A161-DB1082B682D4}" type="datetimeFigureOut">
              <a:rPr lang="nl-NL" smtClean="0"/>
              <a:t>21-3-2014</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0E84B3-FE0C-4648-AAEC-3AA868308284}" type="slidenum">
              <a:rPr lang="nl-NL" smtClean="0"/>
              <a:t>‹nr.›</a:t>
            </a:fld>
            <a:endParaRPr lang="nl-NL" dirty="0"/>
          </a:p>
        </p:txBody>
      </p:sp>
    </p:spTree>
    <p:extLst>
      <p:ext uri="{BB962C8B-B14F-4D97-AF65-F5344CB8AC3E}">
        <p14:creationId xmlns:p14="http://schemas.microsoft.com/office/powerpoint/2010/main" val="1695271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0A91C-A8FF-40A8-A4A6-014D8DFE3481}" type="datetimeFigureOut">
              <a:rPr lang="nl-NL" smtClean="0"/>
              <a:t>21-3-2014</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D96F2-7D89-4841-AED8-3517CECAD8D8}" type="slidenum">
              <a:rPr lang="nl-NL" smtClean="0"/>
              <a:t>‹nr.›</a:t>
            </a:fld>
            <a:endParaRPr lang="nl-NL" dirty="0"/>
          </a:p>
        </p:txBody>
      </p:sp>
    </p:spTree>
    <p:extLst>
      <p:ext uri="{BB962C8B-B14F-4D97-AF65-F5344CB8AC3E}">
        <p14:creationId xmlns:p14="http://schemas.microsoft.com/office/powerpoint/2010/main" val="273222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77D96F2-7D89-4841-AED8-3517CECAD8D8}" type="slidenum">
              <a:rPr lang="nl-NL" smtClean="0"/>
              <a:t>18</a:t>
            </a:fld>
            <a:endParaRPr lang="nl-NL" dirty="0"/>
          </a:p>
        </p:txBody>
      </p:sp>
    </p:spTree>
    <p:extLst>
      <p:ext uri="{BB962C8B-B14F-4D97-AF65-F5344CB8AC3E}">
        <p14:creationId xmlns:p14="http://schemas.microsoft.com/office/powerpoint/2010/main" val="93865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77D96F2-7D89-4841-AED8-3517CECAD8D8}" type="slidenum">
              <a:rPr lang="nl-NL" smtClean="0"/>
              <a:t>19</a:t>
            </a:fld>
            <a:endParaRPr lang="nl-NL" dirty="0"/>
          </a:p>
        </p:txBody>
      </p:sp>
    </p:spTree>
    <p:extLst>
      <p:ext uri="{BB962C8B-B14F-4D97-AF65-F5344CB8AC3E}">
        <p14:creationId xmlns:p14="http://schemas.microsoft.com/office/powerpoint/2010/main" val="93865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222959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216857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337496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133161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429195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5876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283316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48670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114071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363562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5EA64FD-2270-4C2F-BBEB-CB176F0BEAC2}" type="datetimeFigureOut">
              <a:rPr lang="nl-NL" smtClean="0"/>
              <a:t>21-3-2014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BAF639F0-37B0-443C-8163-A0E5669CAD4A}" type="slidenum">
              <a:rPr lang="nl-NL" smtClean="0"/>
              <a:t>‹nr.›</a:t>
            </a:fld>
            <a:endParaRPr lang="nl-NL" dirty="0"/>
          </a:p>
        </p:txBody>
      </p:sp>
    </p:spTree>
    <p:extLst>
      <p:ext uri="{BB962C8B-B14F-4D97-AF65-F5344CB8AC3E}">
        <p14:creationId xmlns:p14="http://schemas.microsoft.com/office/powerpoint/2010/main" val="297771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A64FD-2270-4C2F-BBEB-CB176F0BEAC2}" type="datetimeFigureOut">
              <a:rPr lang="nl-NL" smtClean="0"/>
              <a:t>21-3-2014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639F0-37B0-443C-8163-A0E5669CAD4A}" type="slidenum">
              <a:rPr lang="nl-NL" smtClean="0"/>
              <a:t>‹nr.›</a:t>
            </a:fld>
            <a:endParaRPr lang="nl-NL" dirty="0"/>
          </a:p>
        </p:txBody>
      </p:sp>
    </p:spTree>
    <p:extLst>
      <p:ext uri="{BB962C8B-B14F-4D97-AF65-F5344CB8AC3E}">
        <p14:creationId xmlns:p14="http://schemas.microsoft.com/office/powerpoint/2010/main" val="394007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hRx7fdbxNP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andvanstede.n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youtu.be/BaB75uznT8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youtu.be/bbwFNLunkc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nl.wikipedia.org/wiki/Normen_en_waard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980728"/>
            <a:ext cx="7772400" cy="1470025"/>
          </a:xfrm>
        </p:spPr>
        <p:txBody>
          <a:bodyPr>
            <a:normAutofit/>
          </a:bodyPr>
          <a:lstStyle/>
          <a:p>
            <a:r>
              <a:rPr lang="nl-NL" sz="5400" dirty="0" smtClean="0"/>
              <a:t>Ethiek</a:t>
            </a:r>
            <a:br>
              <a:rPr lang="nl-NL" sz="5400" dirty="0" smtClean="0"/>
            </a:br>
            <a:r>
              <a:rPr lang="nl-NL" sz="3600" dirty="0" smtClean="0"/>
              <a:t>14 maart 2014</a:t>
            </a:r>
            <a:endParaRPr lang="nl-NL" sz="5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068960"/>
            <a:ext cx="3655293" cy="318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40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‘’gevoelig zijn voor ethiek’’</a:t>
            </a:r>
            <a:endParaRPr lang="nl-NL" dirty="0"/>
          </a:p>
        </p:txBody>
      </p:sp>
      <p:sp>
        <p:nvSpPr>
          <p:cNvPr id="3" name="Tijdelijke aanduiding voor inhoud 2"/>
          <p:cNvSpPr>
            <a:spLocks noGrp="1"/>
          </p:cNvSpPr>
          <p:nvPr>
            <p:ph idx="1"/>
          </p:nvPr>
        </p:nvSpPr>
        <p:spPr>
          <a:xfrm>
            <a:off x="467544" y="1628800"/>
            <a:ext cx="8229600" cy="4525963"/>
          </a:xfrm>
        </p:spPr>
        <p:txBody>
          <a:bodyPr>
            <a:normAutofit fontScale="92500" lnSpcReduction="20000"/>
          </a:bodyPr>
          <a:lstStyle/>
          <a:p>
            <a:pPr marL="0" indent="0" hangingPunct="0">
              <a:buNone/>
            </a:pPr>
            <a:r>
              <a:rPr lang="nl-NL" dirty="0"/>
              <a:t>2. Denk goed na als je het gevoel hebt dat iets niet in de haak is.</a:t>
            </a:r>
            <a:br>
              <a:rPr lang="nl-NL" dirty="0"/>
            </a:br>
            <a:r>
              <a:rPr lang="nl-NL" dirty="0"/>
              <a:t/>
            </a:r>
            <a:br>
              <a:rPr lang="nl-NL" dirty="0"/>
            </a:br>
            <a:r>
              <a:rPr lang="nl-NL" dirty="0"/>
              <a:t>Simone heeft een nieuwe etui en laat hem vol bewondering aan de klas zien. Als ze even naar de wc gaat en terug in het klas lokaal komt ziet ze dat haar etui weg is. Jij hebt gezien dat Bas de etui snel in zijn tas heeft gestopt. Als de mentor iedereen apart wil spreken over deze verdwijning weetje niet of je iets moet zeggen…</a:t>
            </a:r>
            <a:br>
              <a:rPr lang="nl-NL" dirty="0"/>
            </a:br>
            <a:endParaRPr lang="nl-NL" dirty="0" smtClean="0"/>
          </a:p>
        </p:txBody>
      </p:sp>
    </p:spTree>
    <p:extLst>
      <p:ext uri="{BB962C8B-B14F-4D97-AF65-F5344CB8AC3E}">
        <p14:creationId xmlns:p14="http://schemas.microsoft.com/office/powerpoint/2010/main" val="2617798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‘’gevoelig zijn voor ethiek’’</a:t>
            </a:r>
            <a:endParaRPr lang="nl-NL" dirty="0"/>
          </a:p>
        </p:txBody>
      </p:sp>
      <p:sp>
        <p:nvSpPr>
          <p:cNvPr id="3" name="Tijdelijke aanduiding voor inhoud 2"/>
          <p:cNvSpPr>
            <a:spLocks noGrp="1"/>
          </p:cNvSpPr>
          <p:nvPr>
            <p:ph idx="1"/>
          </p:nvPr>
        </p:nvSpPr>
        <p:spPr/>
        <p:txBody>
          <a:bodyPr>
            <a:normAutofit/>
          </a:bodyPr>
          <a:lstStyle/>
          <a:p>
            <a:pPr marL="0" indent="0" hangingPunct="0">
              <a:buNone/>
            </a:pPr>
            <a:r>
              <a:rPr lang="nl-NL" b="1" dirty="0"/>
              <a:t/>
            </a:r>
            <a:br>
              <a:rPr lang="nl-NL" b="1" dirty="0"/>
            </a:br>
            <a:r>
              <a:rPr lang="nl-NL" dirty="0"/>
              <a:t/>
            </a:r>
            <a:br>
              <a:rPr lang="nl-NL" dirty="0"/>
            </a:br>
            <a:r>
              <a:rPr lang="nl-NL" dirty="0"/>
              <a:t/>
            </a:r>
            <a:br>
              <a:rPr lang="nl-NL" dirty="0"/>
            </a:br>
            <a:r>
              <a:rPr lang="nl-NL" dirty="0"/>
              <a:t/>
            </a:r>
            <a:br>
              <a:rPr lang="nl-NL" dirty="0"/>
            </a:br>
            <a:r>
              <a:rPr lang="nl-NL" dirty="0"/>
              <a:t/>
            </a:r>
            <a:br>
              <a:rPr lang="nl-NL" dirty="0"/>
            </a:br>
            <a:endParaRPr lang="nl-NL" dirty="0" smtClean="0"/>
          </a:p>
        </p:txBody>
      </p:sp>
      <p:sp>
        <p:nvSpPr>
          <p:cNvPr id="4" name="Rechthoek 3"/>
          <p:cNvSpPr/>
          <p:nvPr/>
        </p:nvSpPr>
        <p:spPr>
          <a:xfrm>
            <a:off x="683568" y="1556792"/>
            <a:ext cx="7848872" cy="4308872"/>
          </a:xfrm>
          <a:prstGeom prst="rect">
            <a:avLst/>
          </a:prstGeom>
        </p:spPr>
        <p:txBody>
          <a:bodyPr wrap="square">
            <a:spAutoFit/>
          </a:bodyPr>
          <a:lstStyle/>
          <a:p>
            <a:r>
              <a:rPr lang="nl-NL" sz="3200" dirty="0"/>
              <a:t>3. Denk aan je eigen verantwoordelijkheid.</a:t>
            </a:r>
            <a:br>
              <a:rPr lang="nl-NL" sz="3200" dirty="0"/>
            </a:br>
            <a:r>
              <a:rPr lang="nl-NL" sz="3200" dirty="0"/>
              <a:t/>
            </a:r>
            <a:br>
              <a:rPr lang="nl-NL" sz="3200" dirty="0"/>
            </a:br>
            <a:r>
              <a:rPr lang="nl-NL" sz="3200" dirty="0"/>
              <a:t>Bo valt in het water, heel de klas kijkt toe maar doet niks. Jij hebt laatst in de krant gelezen dat om de zelfde omstandigheden iemand verdronken is.</a:t>
            </a:r>
            <a:br>
              <a:rPr lang="nl-NL" sz="3200" dirty="0"/>
            </a:br>
            <a:r>
              <a:rPr lang="nl-NL" sz="3200" dirty="0"/>
              <a:t/>
            </a:r>
            <a:br>
              <a:rPr lang="nl-NL" sz="3200" dirty="0"/>
            </a:br>
            <a:r>
              <a:rPr lang="nl-NL" sz="3200" dirty="0"/>
              <a:t>Jij twijfelt niet en springt het water in.</a:t>
            </a:r>
            <a:r>
              <a:rPr lang="nl-NL" dirty="0"/>
              <a:t/>
            </a:r>
            <a:br>
              <a:rPr lang="nl-NL" dirty="0"/>
            </a:br>
            <a:endParaRPr lang="nl-NL" dirty="0"/>
          </a:p>
        </p:txBody>
      </p:sp>
    </p:spTree>
    <p:extLst>
      <p:ext uri="{BB962C8B-B14F-4D97-AF65-F5344CB8AC3E}">
        <p14:creationId xmlns:p14="http://schemas.microsoft.com/office/powerpoint/2010/main" val="4237294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‘’gevoelig zijn voor ethiek’’</a:t>
            </a:r>
            <a:endParaRPr lang="nl-NL" dirty="0"/>
          </a:p>
        </p:txBody>
      </p:sp>
      <p:sp>
        <p:nvSpPr>
          <p:cNvPr id="3" name="Tijdelijke aanduiding voor inhoud 2"/>
          <p:cNvSpPr>
            <a:spLocks noGrp="1"/>
          </p:cNvSpPr>
          <p:nvPr>
            <p:ph idx="1"/>
          </p:nvPr>
        </p:nvSpPr>
        <p:spPr/>
        <p:txBody>
          <a:bodyPr>
            <a:normAutofit/>
          </a:bodyPr>
          <a:lstStyle/>
          <a:p>
            <a:pPr marL="0" indent="0" hangingPunct="0">
              <a:buNone/>
            </a:pPr>
            <a:r>
              <a:rPr lang="nl-NL" b="1" dirty="0"/>
              <a:t/>
            </a:r>
            <a:br>
              <a:rPr lang="nl-NL" b="1" dirty="0"/>
            </a:br>
            <a:r>
              <a:rPr lang="nl-NL" dirty="0"/>
              <a:t/>
            </a:r>
            <a:br>
              <a:rPr lang="nl-NL" dirty="0"/>
            </a:br>
            <a:r>
              <a:rPr lang="nl-NL" dirty="0"/>
              <a:t/>
            </a:r>
            <a:br>
              <a:rPr lang="nl-NL" dirty="0"/>
            </a:br>
            <a:r>
              <a:rPr lang="nl-NL" dirty="0"/>
              <a:t/>
            </a:r>
            <a:br>
              <a:rPr lang="nl-NL" dirty="0"/>
            </a:br>
            <a:r>
              <a:rPr lang="nl-NL" dirty="0"/>
              <a:t/>
            </a:r>
            <a:br>
              <a:rPr lang="nl-NL" dirty="0"/>
            </a:br>
            <a:endParaRPr lang="nl-NL" dirty="0" smtClean="0"/>
          </a:p>
        </p:txBody>
      </p:sp>
      <p:sp>
        <p:nvSpPr>
          <p:cNvPr id="4" name="Rechthoek 3"/>
          <p:cNvSpPr/>
          <p:nvPr/>
        </p:nvSpPr>
        <p:spPr>
          <a:xfrm>
            <a:off x="611560" y="1628800"/>
            <a:ext cx="7488832" cy="3539430"/>
          </a:xfrm>
          <a:prstGeom prst="rect">
            <a:avLst/>
          </a:prstGeom>
        </p:spPr>
        <p:txBody>
          <a:bodyPr wrap="square">
            <a:spAutoFit/>
          </a:bodyPr>
          <a:lstStyle/>
          <a:p>
            <a:r>
              <a:rPr lang="nl-NL" sz="3200" dirty="0"/>
              <a:t>4. Hoe is het behandeld te worden op wijze waarop je anderen behandelt?</a:t>
            </a:r>
            <a:br>
              <a:rPr lang="nl-NL" sz="3200" dirty="0"/>
            </a:br>
            <a:r>
              <a:rPr lang="nl-NL" sz="3200" dirty="0"/>
              <a:t/>
            </a:r>
            <a:br>
              <a:rPr lang="nl-NL" sz="3200" dirty="0"/>
            </a:br>
            <a:r>
              <a:rPr lang="nl-NL" sz="3200" dirty="0"/>
              <a:t>Je vind de portemonnee van Carmen met €50,- erin. Je twijfelt of je het geld moet houden of niet.</a:t>
            </a:r>
            <a:br>
              <a:rPr lang="nl-NL" sz="3200" dirty="0"/>
            </a:br>
            <a:endParaRPr lang="nl-NL" sz="3200" dirty="0"/>
          </a:p>
        </p:txBody>
      </p:sp>
    </p:spTree>
    <p:extLst>
      <p:ext uri="{BB962C8B-B14F-4D97-AF65-F5344CB8AC3E}">
        <p14:creationId xmlns:p14="http://schemas.microsoft.com/office/powerpoint/2010/main" val="1884439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Gezegden :Normen en Waarden</a:t>
            </a:r>
            <a:endParaRPr lang="nl-NL"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a:t>waarden = standpunten van mensen over wat uiteindelijk belangrijk en nastrevenswaardig is.</a:t>
            </a:r>
            <a:br>
              <a:rPr lang="nl-NL" dirty="0"/>
            </a:br>
            <a:r>
              <a:rPr lang="nl-NL" dirty="0"/>
              <a:t/>
            </a:r>
            <a:br>
              <a:rPr lang="nl-NL" dirty="0"/>
            </a:br>
            <a:r>
              <a:rPr lang="nl-NL" dirty="0"/>
              <a:t/>
            </a:r>
            <a:br>
              <a:rPr lang="nl-NL" dirty="0"/>
            </a:br>
            <a:r>
              <a:rPr lang="nl-NL" dirty="0"/>
              <a:t>Waarden hebben 4 kenmerken:</a:t>
            </a:r>
            <a:br>
              <a:rPr lang="nl-NL" dirty="0"/>
            </a:br>
            <a:r>
              <a:rPr lang="nl-NL" dirty="0"/>
              <a:t/>
            </a:r>
            <a:br>
              <a:rPr lang="nl-NL" dirty="0"/>
            </a:br>
            <a:r>
              <a:rPr lang="nl-NL" dirty="0"/>
              <a:t>1. Waarden zijn beginselen (=principes) die centraal staan in het leven.</a:t>
            </a:r>
            <a:br>
              <a:rPr lang="nl-NL" dirty="0"/>
            </a:br>
            <a:r>
              <a:rPr lang="nl-NL" dirty="0"/>
              <a:t/>
            </a:r>
            <a:br>
              <a:rPr lang="nl-NL" dirty="0"/>
            </a:br>
            <a:r>
              <a:rPr lang="nl-NL" dirty="0"/>
              <a:t>2. Waarden zijn collectief.</a:t>
            </a:r>
            <a:br>
              <a:rPr lang="nl-NL" dirty="0"/>
            </a:br>
            <a:r>
              <a:rPr lang="nl-NL" dirty="0"/>
              <a:t/>
            </a:r>
            <a:br>
              <a:rPr lang="nl-NL" dirty="0"/>
            </a:br>
            <a:r>
              <a:rPr lang="nl-NL" dirty="0"/>
              <a:t>Een groep mensen vind een bepaalde waarde (of waarden) heel belangrijk.</a:t>
            </a:r>
            <a:br>
              <a:rPr lang="nl-NL" dirty="0"/>
            </a:br>
            <a:r>
              <a:rPr lang="nl-NL" dirty="0"/>
              <a:t/>
            </a:r>
            <a:br>
              <a:rPr lang="nl-NL" dirty="0"/>
            </a:br>
            <a:r>
              <a:rPr lang="nl-NL" dirty="0"/>
              <a:t>3. Voor waarden gebruiken wij (meestal) één woord.</a:t>
            </a:r>
            <a:br>
              <a:rPr lang="nl-NL" dirty="0"/>
            </a:br>
            <a:r>
              <a:rPr lang="nl-NL" dirty="0"/>
              <a:t/>
            </a:r>
            <a:br>
              <a:rPr lang="nl-NL" dirty="0"/>
            </a:br>
            <a:r>
              <a:rPr lang="nl-NL" dirty="0"/>
              <a:t>Liefde, vrijheid, welvaart.</a:t>
            </a:r>
            <a:br>
              <a:rPr lang="nl-NL" dirty="0"/>
            </a:br>
            <a:r>
              <a:rPr lang="nl-NL" dirty="0"/>
              <a:t/>
            </a:r>
            <a:br>
              <a:rPr lang="nl-NL" dirty="0"/>
            </a:br>
            <a:r>
              <a:rPr lang="nl-NL" dirty="0"/>
              <a:t>4. Een waarde bevat altijd een bepaald doel waar naar iemand streeft.</a:t>
            </a:r>
            <a:br>
              <a:rPr lang="nl-NL" dirty="0"/>
            </a:br>
            <a:endParaRPr lang="nl-NL" dirty="0"/>
          </a:p>
        </p:txBody>
      </p:sp>
    </p:spTree>
    <p:extLst>
      <p:ext uri="{BB962C8B-B14F-4D97-AF65-F5344CB8AC3E}">
        <p14:creationId xmlns:p14="http://schemas.microsoft.com/office/powerpoint/2010/main" val="3453191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Gezegden :Normen en Waarden</a:t>
            </a:r>
            <a:endParaRPr lang="nl-NL" dirty="0"/>
          </a:p>
        </p:txBody>
      </p:sp>
      <p:sp>
        <p:nvSpPr>
          <p:cNvPr id="3" name="Tijdelijke aanduiding voor inhoud 2"/>
          <p:cNvSpPr>
            <a:spLocks noGrp="1"/>
          </p:cNvSpPr>
          <p:nvPr>
            <p:ph idx="1"/>
          </p:nvPr>
        </p:nvSpPr>
        <p:spPr/>
        <p:txBody>
          <a:bodyPr>
            <a:normAutofit fontScale="55000" lnSpcReduction="20000"/>
          </a:bodyPr>
          <a:lstStyle/>
          <a:p>
            <a:pPr marL="0" indent="0">
              <a:buNone/>
            </a:pPr>
            <a:r>
              <a:rPr lang="nl-NL" dirty="0"/>
              <a:t/>
            </a:r>
            <a:br>
              <a:rPr lang="nl-NL" dirty="0"/>
            </a:br>
            <a:r>
              <a:rPr lang="nl-NL" dirty="0"/>
              <a:t>Normen= bepaalde verwachtingen over het gedrag van mensen vaak zijn het </a:t>
            </a:r>
            <a:r>
              <a:rPr lang="nl-NL" dirty="0" err="1"/>
              <a:t>gedragregels</a:t>
            </a:r>
            <a:r>
              <a:rPr lang="nl-NL" dirty="0"/>
              <a:t>.</a:t>
            </a:r>
            <a:br>
              <a:rPr lang="nl-NL" dirty="0"/>
            </a:br>
            <a:r>
              <a:rPr lang="nl-NL" dirty="0"/>
              <a:t/>
            </a:r>
            <a:br>
              <a:rPr lang="nl-NL" dirty="0"/>
            </a:br>
            <a:r>
              <a:rPr lang="nl-NL" dirty="0"/>
              <a:t>-een norm werkt ook als maatstaaf om ons gedrag te beoordelen.</a:t>
            </a:r>
            <a:br>
              <a:rPr lang="nl-NL" dirty="0"/>
            </a:br>
            <a:r>
              <a:rPr lang="nl-NL" dirty="0"/>
              <a:t/>
            </a:r>
            <a:br>
              <a:rPr lang="nl-NL" dirty="0"/>
            </a:br>
            <a:r>
              <a:rPr lang="nl-NL" dirty="0"/>
              <a:t>-normen komen voort uit waarden.</a:t>
            </a:r>
            <a:br>
              <a:rPr lang="nl-NL" dirty="0"/>
            </a:br>
            <a:r>
              <a:rPr lang="nl-NL" dirty="0"/>
              <a:t/>
            </a:r>
            <a:br>
              <a:rPr lang="nl-NL" dirty="0"/>
            </a:br>
            <a:r>
              <a:rPr lang="nl-NL" dirty="0"/>
              <a:t/>
            </a:r>
            <a:br>
              <a:rPr lang="nl-NL" dirty="0"/>
            </a:br>
            <a:r>
              <a:rPr lang="nl-NL" dirty="0"/>
              <a:t>Moraal = het geheel van waarden en normen.</a:t>
            </a:r>
            <a:br>
              <a:rPr lang="nl-NL" dirty="0"/>
            </a:br>
            <a:r>
              <a:rPr lang="nl-NL" dirty="0"/>
              <a:t/>
            </a:r>
            <a:br>
              <a:rPr lang="nl-NL" dirty="0"/>
            </a:br>
            <a:r>
              <a:rPr lang="nl-NL" dirty="0"/>
              <a:t>We onderscheiden:</a:t>
            </a:r>
            <a:br>
              <a:rPr lang="nl-NL" dirty="0"/>
            </a:br>
            <a:r>
              <a:rPr lang="nl-NL" dirty="0"/>
              <a:t/>
            </a:r>
            <a:br>
              <a:rPr lang="nl-NL" dirty="0"/>
            </a:br>
            <a:r>
              <a:rPr lang="nl-NL" dirty="0"/>
              <a:t>-individuele moraal</a:t>
            </a:r>
            <a:br>
              <a:rPr lang="nl-NL" dirty="0"/>
            </a:br>
            <a:r>
              <a:rPr lang="nl-NL" dirty="0"/>
              <a:t/>
            </a:r>
            <a:br>
              <a:rPr lang="nl-NL" dirty="0"/>
            </a:br>
            <a:r>
              <a:rPr lang="nl-NL" dirty="0"/>
              <a:t>-groepsmoraal</a:t>
            </a:r>
            <a:br>
              <a:rPr lang="nl-NL" dirty="0"/>
            </a:br>
            <a:r>
              <a:rPr lang="nl-NL" dirty="0"/>
              <a:t/>
            </a:r>
            <a:br>
              <a:rPr lang="nl-NL" dirty="0"/>
            </a:br>
            <a:r>
              <a:rPr lang="nl-NL" dirty="0"/>
              <a:t>-moraal van samenstelling (bv. Nederland)</a:t>
            </a:r>
            <a:br>
              <a:rPr lang="nl-NL" dirty="0"/>
            </a:br>
            <a:endParaRPr lang="nl-NL" dirty="0"/>
          </a:p>
        </p:txBody>
      </p:sp>
    </p:spTree>
    <p:extLst>
      <p:ext uri="{BB962C8B-B14F-4D97-AF65-F5344CB8AC3E}">
        <p14:creationId xmlns:p14="http://schemas.microsoft.com/office/powerpoint/2010/main" val="3446802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Gezegden :Normen en Waarden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Een probleem is een ethisch probleem als het aan 2 dingen voldoet:</a:t>
            </a:r>
            <a:br>
              <a:rPr lang="nl-NL" dirty="0"/>
            </a:br>
            <a:r>
              <a:rPr lang="nl-NL" dirty="0"/>
              <a:t/>
            </a:r>
            <a:br>
              <a:rPr lang="nl-NL" dirty="0"/>
            </a:br>
            <a:r>
              <a:rPr lang="nl-NL" dirty="0"/>
              <a:t>1. Je streeft meerdere waarden na</a:t>
            </a:r>
            <a:br>
              <a:rPr lang="nl-NL" dirty="0"/>
            </a:br>
            <a:r>
              <a:rPr lang="nl-NL" dirty="0"/>
              <a:t/>
            </a:r>
            <a:br>
              <a:rPr lang="nl-NL" dirty="0"/>
            </a:br>
            <a:r>
              <a:rPr lang="nl-NL" dirty="0"/>
              <a:t>2. Je kunt deze waarden niet tegelijk in de praktijk brengen.</a:t>
            </a:r>
            <a:br>
              <a:rPr lang="nl-NL" dirty="0"/>
            </a:br>
            <a:endParaRPr lang="nl-NL" dirty="0"/>
          </a:p>
        </p:txBody>
      </p:sp>
    </p:spTree>
    <p:extLst>
      <p:ext uri="{BB962C8B-B14F-4D97-AF65-F5344CB8AC3E}">
        <p14:creationId xmlns:p14="http://schemas.microsoft.com/office/powerpoint/2010/main" val="1531602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Gezegden :Normen en Waarden</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a:t>Voorbeeld ethisch probleem:</a:t>
            </a:r>
            <a:br>
              <a:rPr lang="nl-NL" dirty="0"/>
            </a:br>
            <a:r>
              <a:rPr lang="nl-NL" dirty="0"/>
              <a:t/>
            </a:r>
            <a:br>
              <a:rPr lang="nl-NL" dirty="0"/>
            </a:br>
            <a:r>
              <a:rPr lang="nl-NL" dirty="0"/>
              <a:t>Kim gaat naar het feestje van Claire. Er word veel geroddeld over Simone. Simone is de best goed bevriend met Kim maar dat weet niemand, omdat Kim zich er voor schaamt. Kim roddelt gezellig mee omdat ze Claire en haar groepje niet kwijt wil raken, maar diep van binnen doet het best pijn dat ze zo over Simone praten.</a:t>
            </a:r>
            <a:br>
              <a:rPr lang="nl-NL" dirty="0"/>
            </a:br>
            <a:endParaRPr lang="nl-NL" dirty="0"/>
          </a:p>
        </p:txBody>
      </p:sp>
    </p:spTree>
    <p:extLst>
      <p:ext uri="{BB962C8B-B14F-4D97-AF65-F5344CB8AC3E}">
        <p14:creationId xmlns:p14="http://schemas.microsoft.com/office/powerpoint/2010/main" val="2863469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Gezegden :Normen en Waarden</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Wees meester van uw wil maar slaaf van uw geweten.(China)</a:t>
            </a:r>
          </a:p>
          <a:p>
            <a:r>
              <a:rPr lang="nl-NL" dirty="0" smtClean="0"/>
              <a:t>Zoals de waard is vertrouwt hij zijn gasten.(eigen norm als ijkpunt)</a:t>
            </a:r>
          </a:p>
          <a:p>
            <a:r>
              <a:rPr lang="nl-NL" dirty="0" smtClean="0"/>
              <a:t>Iemand in goud beslaan (iemand zeer waarderen)</a:t>
            </a:r>
          </a:p>
          <a:p>
            <a:r>
              <a:rPr lang="nl-NL" dirty="0" smtClean="0"/>
              <a:t>Wie veel praat leert weinig(Turkije)</a:t>
            </a:r>
          </a:p>
          <a:p>
            <a:r>
              <a:rPr lang="nl-NL" dirty="0" smtClean="0"/>
              <a:t>Waar de macht binnenkomt vertrekt het recht(Spanje)</a:t>
            </a:r>
          </a:p>
          <a:p>
            <a:r>
              <a:rPr lang="nl-NL" dirty="0" smtClean="0"/>
              <a:t>Spreken is zilver maar zwijgen is goud</a:t>
            </a:r>
            <a:endParaRPr lang="nl-NL" dirty="0"/>
          </a:p>
        </p:txBody>
      </p:sp>
    </p:spTree>
    <p:extLst>
      <p:ext uri="{BB962C8B-B14F-4D97-AF65-F5344CB8AC3E}">
        <p14:creationId xmlns:p14="http://schemas.microsoft.com/office/powerpoint/2010/main" val="1347337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a:t>
            </a:r>
            <a:r>
              <a:rPr lang="nl-NL" dirty="0" smtClean="0"/>
              <a:t>ilmpje</a:t>
            </a:r>
            <a:endParaRPr lang="nl-NL" dirty="0"/>
          </a:p>
        </p:txBody>
      </p:sp>
      <p:sp>
        <p:nvSpPr>
          <p:cNvPr id="3" name="Tijdelijke aanduiding voor inhoud 2"/>
          <p:cNvSpPr>
            <a:spLocks noGrp="1"/>
          </p:cNvSpPr>
          <p:nvPr>
            <p:ph idx="1"/>
          </p:nvPr>
        </p:nvSpPr>
        <p:spPr>
          <a:xfrm>
            <a:off x="611560" y="1628800"/>
            <a:ext cx="8229600" cy="4525963"/>
          </a:xfrm>
        </p:spPr>
        <p:txBody>
          <a:bodyPr>
            <a:normAutofit lnSpcReduction="10000"/>
          </a:bodyPr>
          <a:lstStyle/>
          <a:p>
            <a:r>
              <a:rPr lang="nl-NL" u="sng" dirty="0">
                <a:hlinkClick r:id="rId3"/>
              </a:rPr>
              <a:t>http://youtu.be/hRx7fdbxNPI</a:t>
            </a:r>
            <a:endParaRPr lang="nl-NL" dirty="0"/>
          </a:p>
          <a:p>
            <a:pPr marL="0" indent="0">
              <a:buNone/>
            </a:pPr>
            <a:r>
              <a:rPr lang="nl-NL" dirty="0" smtClean="0"/>
              <a:t>Opdracht 1: Maak van de volgende 4 filosofen een verslag per filosoof 1 a4tje. </a:t>
            </a:r>
          </a:p>
          <a:p>
            <a:pPr marL="0" indent="0">
              <a:buNone/>
            </a:pPr>
            <a:endParaRPr lang="nl-NL" dirty="0"/>
          </a:p>
          <a:p>
            <a:r>
              <a:rPr lang="nl-NL" b="1" dirty="0"/>
              <a:t>Aristoteles</a:t>
            </a:r>
          </a:p>
          <a:p>
            <a:r>
              <a:rPr lang="nl-NL" b="1" dirty="0" smtClean="0"/>
              <a:t>Plato</a:t>
            </a:r>
          </a:p>
          <a:p>
            <a:r>
              <a:rPr lang="nl-NL" b="1" dirty="0" err="1"/>
              <a:t>Immanuel</a:t>
            </a:r>
            <a:r>
              <a:rPr lang="nl-NL" b="1" dirty="0"/>
              <a:t> Kant</a:t>
            </a:r>
          </a:p>
          <a:p>
            <a:r>
              <a:rPr lang="nl-NL" b="1" dirty="0"/>
              <a:t>Socrates </a:t>
            </a:r>
          </a:p>
          <a:p>
            <a:endParaRPr lang="nl-NL" dirty="0" smtClean="0"/>
          </a:p>
          <a:p>
            <a:endParaRPr lang="nl-NL" dirty="0"/>
          </a:p>
        </p:txBody>
      </p:sp>
    </p:spTree>
    <p:extLst>
      <p:ext uri="{BB962C8B-B14F-4D97-AF65-F5344CB8AC3E}">
        <p14:creationId xmlns:p14="http://schemas.microsoft.com/office/powerpoint/2010/main" val="3061954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a:t>
            </a:r>
            <a:r>
              <a:rPr lang="nl-NL" dirty="0" smtClean="0"/>
              <a:t>ilmpje</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Geef per Filosoof aan waar jullie voorkeur naar uit gaat in hun denkwijze als organisatie en waarom?</a:t>
            </a:r>
          </a:p>
          <a:p>
            <a:endParaRPr lang="nl-NL" dirty="0"/>
          </a:p>
        </p:txBody>
      </p:sp>
    </p:spTree>
    <p:extLst>
      <p:ext uri="{BB962C8B-B14F-4D97-AF65-F5344CB8AC3E}">
        <p14:creationId xmlns:p14="http://schemas.microsoft.com/office/powerpoint/2010/main" val="3060083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Introductie</a:t>
            </a:r>
            <a:endParaRPr lang="nl-NL" dirty="0"/>
          </a:p>
        </p:txBody>
      </p:sp>
      <p:sp>
        <p:nvSpPr>
          <p:cNvPr id="3" name="Tijdelijke aanduiding voor inhoud 2"/>
          <p:cNvSpPr>
            <a:spLocks noGrp="1"/>
          </p:cNvSpPr>
          <p:nvPr>
            <p:ph idx="1"/>
          </p:nvPr>
        </p:nvSpPr>
        <p:spPr/>
        <p:txBody>
          <a:bodyPr>
            <a:normAutofit/>
          </a:bodyPr>
          <a:lstStyle/>
          <a:p>
            <a:pPr hangingPunct="0"/>
            <a:r>
              <a:rPr lang="nl-NL" dirty="0" smtClean="0"/>
              <a:t>Lesprogramma ethiek:</a:t>
            </a:r>
            <a:br>
              <a:rPr lang="nl-NL" dirty="0" smtClean="0"/>
            </a:br>
            <a:r>
              <a:rPr lang="nl-NL" dirty="0" smtClean="0"/>
              <a:t>3 lessen en daarna WIO praktijkles</a:t>
            </a:r>
            <a:endParaRPr lang="nl-NL" dirty="0"/>
          </a:p>
          <a:p>
            <a:pPr hangingPunct="0"/>
            <a:r>
              <a:rPr lang="nl-NL" dirty="0" smtClean="0"/>
              <a:t>Deze les:</a:t>
            </a:r>
          </a:p>
          <a:p>
            <a:pPr marL="0" indent="0" hangingPunct="0">
              <a:buNone/>
            </a:pPr>
            <a:r>
              <a:rPr lang="nl-NL" dirty="0" smtClean="0"/>
              <a:t>   Basisbeginselen </a:t>
            </a:r>
            <a:r>
              <a:rPr lang="nl-NL" dirty="0"/>
              <a:t>van </a:t>
            </a:r>
            <a:r>
              <a:rPr lang="nl-NL" dirty="0" smtClean="0"/>
              <a:t>ethiek </a:t>
            </a:r>
            <a:br>
              <a:rPr lang="nl-NL" dirty="0" smtClean="0"/>
            </a:br>
            <a:r>
              <a:rPr lang="nl-NL" dirty="0" smtClean="0"/>
              <a:t>   </a:t>
            </a:r>
            <a:r>
              <a:rPr lang="nl-NL" sz="2000" dirty="0" smtClean="0"/>
              <a:t>(p. 179 – 212 uit Methodisch begeleiden – Angerenstein)</a:t>
            </a:r>
            <a:endParaRPr lang="nl-NL" dirty="0" smtClean="0"/>
          </a:p>
          <a:p>
            <a:pPr marL="0" indent="0" hangingPunct="0">
              <a:buNone/>
            </a:pPr>
            <a:endParaRPr lang="nl-NL" dirty="0"/>
          </a:p>
          <a:p>
            <a:pPr marL="0" indent="0">
              <a:buNone/>
            </a:pPr>
            <a:r>
              <a:rPr lang="nl-NL" dirty="0" smtClean="0"/>
              <a:t>Deze lessen zijn </a:t>
            </a:r>
            <a:r>
              <a:rPr lang="nl-NL" dirty="0"/>
              <a:t>ondersteunend </a:t>
            </a:r>
            <a:r>
              <a:rPr lang="nl-NL" dirty="0" smtClean="0"/>
              <a:t>aan </a:t>
            </a:r>
            <a:r>
              <a:rPr lang="nl-NL" dirty="0"/>
              <a:t>de </a:t>
            </a:r>
            <a:r>
              <a:rPr lang="nl-NL" dirty="0" smtClean="0"/>
              <a:t>opdrachten, zie </a:t>
            </a:r>
            <a:r>
              <a:rPr lang="nl-NL" dirty="0" smtClean="0">
                <a:hlinkClick r:id="rId2"/>
              </a:rPr>
              <a:t>www.landvanstede.nl</a:t>
            </a:r>
            <a:r>
              <a:rPr lang="nl-NL" dirty="0" smtClean="0"/>
              <a:t> </a:t>
            </a:r>
            <a:endParaRPr lang="nl-NL" dirty="0"/>
          </a:p>
        </p:txBody>
      </p:sp>
    </p:spTree>
    <p:extLst>
      <p:ext uri="{BB962C8B-B14F-4D97-AF65-F5344CB8AC3E}">
        <p14:creationId xmlns:p14="http://schemas.microsoft.com/office/powerpoint/2010/main" val="3851769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2</a:t>
            </a:r>
            <a:endParaRPr lang="nl-NL" dirty="0"/>
          </a:p>
        </p:txBody>
      </p:sp>
      <p:sp>
        <p:nvSpPr>
          <p:cNvPr id="3" name="Tijdelijke aanduiding voor inhoud 2"/>
          <p:cNvSpPr>
            <a:spLocks noGrp="1"/>
          </p:cNvSpPr>
          <p:nvPr>
            <p:ph idx="1"/>
          </p:nvPr>
        </p:nvSpPr>
        <p:spPr/>
        <p:txBody>
          <a:bodyPr>
            <a:normAutofit/>
          </a:bodyPr>
          <a:lstStyle/>
          <a:p>
            <a:pPr marL="0" indent="0" hangingPunct="0">
              <a:buNone/>
            </a:pPr>
            <a:r>
              <a:rPr lang="nl-NL" dirty="0" smtClean="0"/>
              <a:t>Bespreek in je groepje de casus</a:t>
            </a:r>
            <a:r>
              <a:rPr lang="nl-NL" dirty="0"/>
              <a:t> </a:t>
            </a:r>
            <a:r>
              <a:rPr lang="nl-NL" dirty="0" smtClean="0"/>
              <a:t>en schrijf </a:t>
            </a:r>
            <a:r>
              <a:rPr lang="nl-NL" dirty="0"/>
              <a:t>per vraag </a:t>
            </a:r>
            <a:r>
              <a:rPr lang="nl-NL" dirty="0" smtClean="0"/>
              <a:t>kernpunten op die je later verwoorden kunt in de groep.</a:t>
            </a:r>
          </a:p>
          <a:p>
            <a:pPr marL="0" indent="0" hangingPunct="0">
              <a:buNone/>
            </a:pPr>
            <a:endParaRPr lang="nl-NL" dirty="0"/>
          </a:p>
          <a:p>
            <a:pPr marL="0" indent="0" hangingPunct="0">
              <a:buNone/>
            </a:pPr>
            <a:r>
              <a:rPr lang="nl-NL" dirty="0" smtClean="0"/>
              <a:t>Schrijf de reacties uit je groepje in steekwoorden op papier</a:t>
            </a: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4159354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 1 </a:t>
            </a:r>
            <a:endParaRPr lang="nl-NL" dirty="0"/>
          </a:p>
        </p:txBody>
      </p:sp>
      <p:sp>
        <p:nvSpPr>
          <p:cNvPr id="3" name="Tijdelijke aanduiding voor inhoud 2"/>
          <p:cNvSpPr>
            <a:spLocks noGrp="1"/>
          </p:cNvSpPr>
          <p:nvPr>
            <p:ph idx="1"/>
          </p:nvPr>
        </p:nvSpPr>
        <p:spPr/>
        <p:txBody>
          <a:bodyPr/>
          <a:lstStyle/>
          <a:p>
            <a:pPr marL="0" indent="0">
              <a:buNone/>
            </a:pPr>
            <a:r>
              <a:rPr lang="nl-NL" dirty="0" smtClean="0"/>
              <a:t>Er </a:t>
            </a:r>
            <a:r>
              <a:rPr lang="nl-NL" dirty="0"/>
              <a:t>komt bij jullie thuis een pleegkind (15 jaar) een weekend proefdraaien, aan welke normen en waarden van jullie gezin dient de logé zich te houden?</a:t>
            </a:r>
          </a:p>
          <a:p>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573016"/>
            <a:ext cx="3960440" cy="221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289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 2</a:t>
            </a:r>
            <a:endParaRPr lang="nl-NL" dirty="0"/>
          </a:p>
        </p:txBody>
      </p:sp>
      <p:sp>
        <p:nvSpPr>
          <p:cNvPr id="3" name="Tijdelijke aanduiding voor inhoud 2"/>
          <p:cNvSpPr>
            <a:spLocks noGrp="1"/>
          </p:cNvSpPr>
          <p:nvPr>
            <p:ph idx="1"/>
          </p:nvPr>
        </p:nvSpPr>
        <p:spPr/>
        <p:txBody>
          <a:bodyPr/>
          <a:lstStyle/>
          <a:p>
            <a:pPr marL="0" lvl="0" indent="0">
              <a:buNone/>
            </a:pPr>
            <a:r>
              <a:rPr lang="nl-NL" dirty="0" smtClean="0"/>
              <a:t>Situatie gelijk maar nu blijkt de logé een beperking te hebben (bv autisme) welke dilemma’s rond normen en waarden komen dan naar voren?</a:t>
            </a:r>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6050" y="3645024"/>
            <a:ext cx="2814601" cy="273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63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 3</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3200" dirty="0" smtClean="0"/>
              <a:t>Deze </a:t>
            </a:r>
            <a:r>
              <a:rPr lang="nl-NL" sz="3200" dirty="0"/>
              <a:t>logé met de beperking komt nu in de begeleide woonvorm </a:t>
            </a:r>
            <a:r>
              <a:rPr lang="nl-NL" sz="3200" dirty="0" smtClean="0"/>
              <a:t>wonen of kinderopvang </a:t>
            </a:r>
            <a:r>
              <a:rPr lang="nl-NL" sz="3200" dirty="0"/>
              <a:t>waar jij begeleider bent welke normen en waarden hanteer je dan?</a:t>
            </a:r>
          </a:p>
          <a:p>
            <a:pPr marL="0" lvl="0" indent="0">
              <a:buNone/>
            </a:pPr>
            <a:endParaRPr lang="nl-NL" sz="3200" dirty="0" smtClean="0"/>
          </a:p>
          <a:p>
            <a:pPr marL="0" lvl="0" indent="0">
              <a:buNone/>
            </a:pPr>
            <a:endParaRPr lang="nl-NL" sz="3200" dirty="0" smtClean="0"/>
          </a:p>
          <a:p>
            <a:pPr marL="0" indent="0">
              <a:buNone/>
            </a:pP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21088"/>
            <a:ext cx="3977730" cy="179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890261"/>
            <a:ext cx="2129142" cy="212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272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2170584" cy="1066130"/>
          </a:xfrm>
        </p:spPr>
        <p:txBody>
          <a:bodyPr/>
          <a:lstStyle/>
          <a:p>
            <a:r>
              <a:rPr lang="nl-NL" dirty="0" smtClean="0"/>
              <a:t>Ethiek</a:t>
            </a:r>
            <a:endParaRPr lang="nl-NL" dirty="0"/>
          </a:p>
        </p:txBody>
      </p:sp>
      <p:sp>
        <p:nvSpPr>
          <p:cNvPr id="3" name="Tijdelijke aanduiding voor inhoud 2"/>
          <p:cNvSpPr>
            <a:spLocks noGrp="1"/>
          </p:cNvSpPr>
          <p:nvPr>
            <p:ph idx="1"/>
          </p:nvPr>
        </p:nvSpPr>
        <p:spPr>
          <a:xfrm>
            <a:off x="4427984" y="1275908"/>
            <a:ext cx="4330824" cy="1112987"/>
          </a:xfrm>
        </p:spPr>
        <p:txBody>
          <a:bodyPr/>
          <a:lstStyle/>
          <a:p>
            <a:pPr marL="0" indent="0">
              <a:buNone/>
            </a:pPr>
            <a:r>
              <a:rPr lang="nl-NL" dirty="0"/>
              <a:t>kritische kijk op het juiste handelen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6632"/>
            <a:ext cx="165324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Rechte verbindingslijn met pijl 5"/>
          <p:cNvCxnSpPr/>
          <p:nvPr/>
        </p:nvCxnSpPr>
        <p:spPr>
          <a:xfrm>
            <a:off x="3992997" y="692696"/>
            <a:ext cx="2163179"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a:off x="2911407" y="1700808"/>
            <a:ext cx="254967"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2123728" y="2708920"/>
            <a:ext cx="4032448" cy="646331"/>
          </a:xfrm>
          <a:prstGeom prst="rect">
            <a:avLst/>
          </a:prstGeom>
          <a:noFill/>
        </p:spPr>
        <p:txBody>
          <a:bodyPr wrap="square" rtlCol="0">
            <a:spAutoFit/>
          </a:bodyPr>
          <a:lstStyle/>
          <a:p>
            <a:r>
              <a:rPr lang="nl-NL" dirty="0"/>
              <a:t>en om de motieven en consequenties van deze handeling te kunnen evalueren</a:t>
            </a:r>
          </a:p>
        </p:txBody>
      </p:sp>
      <p:sp>
        <p:nvSpPr>
          <p:cNvPr id="10" name="Tekstvak 9"/>
          <p:cNvSpPr txBox="1"/>
          <p:nvPr/>
        </p:nvSpPr>
        <p:spPr>
          <a:xfrm>
            <a:off x="179512" y="3355251"/>
            <a:ext cx="3024336" cy="646331"/>
          </a:xfrm>
          <a:prstGeom prst="rect">
            <a:avLst/>
          </a:prstGeom>
          <a:noFill/>
        </p:spPr>
        <p:txBody>
          <a:bodyPr wrap="square" rtlCol="0">
            <a:spAutoFit/>
          </a:bodyPr>
          <a:lstStyle/>
          <a:p>
            <a:r>
              <a:rPr lang="nl-NL" dirty="0"/>
              <a:t>Ethiek kun je vergelijken met je geweten</a:t>
            </a:r>
          </a:p>
        </p:txBody>
      </p:sp>
      <p:cxnSp>
        <p:nvCxnSpPr>
          <p:cNvPr id="11" name="Rechte verbindingslijn met pijl 10"/>
          <p:cNvCxnSpPr/>
          <p:nvPr/>
        </p:nvCxnSpPr>
        <p:spPr>
          <a:xfrm flipH="1">
            <a:off x="1043608" y="1700808"/>
            <a:ext cx="1295153"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3203848" y="4001582"/>
            <a:ext cx="4320480" cy="646331"/>
          </a:xfrm>
          <a:prstGeom prst="rect">
            <a:avLst/>
          </a:prstGeom>
          <a:noFill/>
        </p:spPr>
        <p:txBody>
          <a:bodyPr wrap="square" rtlCol="0">
            <a:spAutoFit/>
          </a:bodyPr>
          <a:lstStyle/>
          <a:p>
            <a:r>
              <a:rPr lang="nl-NL" dirty="0"/>
              <a:t>waarden en normen in je binnenste die zeggen of je je goed of fout gedraagt</a:t>
            </a:r>
          </a:p>
        </p:txBody>
      </p:sp>
      <p:cxnSp>
        <p:nvCxnSpPr>
          <p:cNvPr id="14" name="Rechte verbindingslijn met pijl 13"/>
          <p:cNvCxnSpPr>
            <a:endCxn id="13" idx="1"/>
          </p:cNvCxnSpPr>
          <p:nvPr/>
        </p:nvCxnSpPr>
        <p:spPr>
          <a:xfrm>
            <a:off x="2339753" y="3861048"/>
            <a:ext cx="864095" cy="46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1475656" y="5013176"/>
            <a:ext cx="5472608" cy="646331"/>
          </a:xfrm>
          <a:prstGeom prst="rect">
            <a:avLst/>
          </a:prstGeom>
          <a:noFill/>
        </p:spPr>
        <p:txBody>
          <a:bodyPr wrap="square" rtlCol="0">
            <a:spAutoFit/>
          </a:bodyPr>
          <a:lstStyle/>
          <a:p>
            <a:r>
              <a:rPr lang="nl-NL" dirty="0"/>
              <a:t>Normen en waarden geven ons richting en beïnvloeden ons gedrag.</a:t>
            </a:r>
          </a:p>
        </p:txBody>
      </p:sp>
      <p:sp>
        <p:nvSpPr>
          <p:cNvPr id="17" name="Tekstvak 16"/>
          <p:cNvSpPr txBox="1"/>
          <p:nvPr/>
        </p:nvSpPr>
        <p:spPr>
          <a:xfrm>
            <a:off x="1547664" y="5805264"/>
            <a:ext cx="5616624" cy="646331"/>
          </a:xfrm>
          <a:prstGeom prst="rect">
            <a:avLst/>
          </a:prstGeom>
          <a:noFill/>
        </p:spPr>
        <p:txBody>
          <a:bodyPr wrap="square" rtlCol="0">
            <a:spAutoFit/>
          </a:bodyPr>
          <a:lstStyle/>
          <a:p>
            <a:r>
              <a:rPr lang="nl-NL" dirty="0"/>
              <a:t>Simpelweg kun je stellen dat normen de zaken zijn die je als normaal betitelt.</a:t>
            </a:r>
          </a:p>
        </p:txBody>
      </p:sp>
      <p:sp>
        <p:nvSpPr>
          <p:cNvPr id="18" name="Tekstvak 17"/>
          <p:cNvSpPr txBox="1"/>
          <p:nvPr/>
        </p:nvSpPr>
        <p:spPr>
          <a:xfrm>
            <a:off x="7164288" y="3032085"/>
            <a:ext cx="1728192" cy="3693319"/>
          </a:xfrm>
          <a:prstGeom prst="rect">
            <a:avLst/>
          </a:prstGeom>
          <a:noFill/>
        </p:spPr>
        <p:txBody>
          <a:bodyPr wrap="square" rtlCol="0">
            <a:spAutoFit/>
          </a:bodyPr>
          <a:lstStyle/>
          <a:p>
            <a:r>
              <a:rPr lang="nl-NL" dirty="0"/>
              <a:t>Waarden zijn de zaken die waardevol gevonden worden door iemand of een groep mensen (een samenleving). Zaken die van waarde zijn, die het nastreven waardig zijn.</a:t>
            </a:r>
          </a:p>
        </p:txBody>
      </p:sp>
    </p:spTree>
    <p:extLst>
      <p:ext uri="{BB962C8B-B14F-4D97-AF65-F5344CB8AC3E}">
        <p14:creationId xmlns:p14="http://schemas.microsoft.com/office/powerpoint/2010/main" val="2579266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68760"/>
            <a:ext cx="8229600" cy="1143000"/>
          </a:xfrm>
        </p:spPr>
        <p:txBody>
          <a:bodyPr>
            <a:normAutofit fontScale="90000"/>
          </a:bodyPr>
          <a:lstStyle/>
          <a:p>
            <a:r>
              <a:rPr lang="nl-NL" sz="1600" dirty="0"/>
              <a:t>Het is vaak een enkel woord, zoals eerlijkheid, respect, gelijkheid.</a:t>
            </a:r>
            <a:br>
              <a:rPr lang="nl-NL" sz="1600" dirty="0"/>
            </a:br>
            <a:r>
              <a:rPr lang="nl-NL" sz="1600" dirty="0"/>
              <a:t>Waar normen gaan over</a:t>
            </a:r>
            <a:r>
              <a:rPr lang="nl-NL" sz="1600" i="1" dirty="0"/>
              <a:t> hoe</a:t>
            </a:r>
            <a:r>
              <a:rPr lang="nl-NL" sz="1600" dirty="0"/>
              <a:t> wenselijk is dat je je gedraagt of opstelt, gaan waarden over </a:t>
            </a:r>
            <a:r>
              <a:rPr lang="nl-NL" sz="1600" i="1" dirty="0"/>
              <a:t>wat</a:t>
            </a:r>
            <a:r>
              <a:rPr lang="nl-NL" sz="1600" dirty="0"/>
              <a:t> dan de achterliggende gewenste motivatie is.</a:t>
            </a:r>
            <a:br>
              <a:rPr lang="nl-NL" sz="1600" dirty="0"/>
            </a:br>
            <a:r>
              <a:rPr lang="nl-NL" sz="1600" i="1" dirty="0"/>
              <a:t>Ik sta altijd op voor ouderen (norm), omdat ik respect heb voor anderen / ouderen (waarde).</a:t>
            </a:r>
            <a:r>
              <a:rPr lang="nl-NL" sz="1600" dirty="0"/>
              <a:t/>
            </a:r>
            <a:br>
              <a:rPr lang="nl-NL" sz="1600" dirty="0"/>
            </a:br>
            <a:r>
              <a:rPr lang="nl-NL" sz="1600" dirty="0"/>
              <a:t>Iedereen heeft andere idealen, andere dingen die hij of zij echt belangrijk vindt, kortom andere waarden</a:t>
            </a:r>
            <a:r>
              <a:rPr lang="nl-NL" dirty="0"/>
              <a:t>.</a:t>
            </a:r>
            <a:br>
              <a:rPr lang="nl-NL" dirty="0"/>
            </a:br>
            <a:endParaRPr lang="nl-NL" dirty="0"/>
          </a:p>
        </p:txBody>
      </p:sp>
      <p:sp>
        <p:nvSpPr>
          <p:cNvPr id="3" name="Tijdelijke aanduiding voor inhoud 2"/>
          <p:cNvSpPr>
            <a:spLocks noGrp="1"/>
          </p:cNvSpPr>
          <p:nvPr>
            <p:ph idx="1"/>
          </p:nvPr>
        </p:nvSpPr>
        <p:spPr>
          <a:xfrm>
            <a:off x="457200" y="2924945"/>
            <a:ext cx="8229600" cy="1224136"/>
          </a:xfrm>
        </p:spPr>
        <p:txBody>
          <a:bodyPr/>
          <a:lstStyle/>
          <a:p>
            <a:pPr marL="0" indent="0">
              <a:buNone/>
            </a:pPr>
            <a:r>
              <a:rPr lang="nl-NL" sz="1600" dirty="0"/>
              <a:t>Normen zijn dus eigenlijk afgeleid uit waarden. Eerst is er de waarde, dan volgt de norm.</a:t>
            </a:r>
            <a:br>
              <a:rPr lang="nl-NL" sz="1600" dirty="0"/>
            </a:br>
            <a:r>
              <a:rPr lang="nl-NL" sz="1600" dirty="0"/>
              <a:t>De waarde wordt tot uiting gebracht middels de norm. Waarden en normen zou dus eigenlijk een betere benaming zijn dan normen en waarden.</a:t>
            </a:r>
          </a:p>
          <a:p>
            <a:pPr marL="0" indent="0">
              <a:buNone/>
            </a:pPr>
            <a:endParaRPr lang="nl-NL" dirty="0"/>
          </a:p>
        </p:txBody>
      </p:sp>
    </p:spTree>
    <p:extLst>
      <p:ext uri="{BB962C8B-B14F-4D97-AF65-F5344CB8AC3E}">
        <p14:creationId xmlns:p14="http://schemas.microsoft.com/office/powerpoint/2010/main" val="1910673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dirty="0">
                <a:hlinkClick r:id="rId2"/>
              </a:rPr>
              <a:t>http://</a:t>
            </a:r>
            <a:r>
              <a:rPr lang="nl-NL" dirty="0" smtClean="0">
                <a:hlinkClick r:id="rId2"/>
              </a:rPr>
              <a:t>youtu.be/BaB75uznT8o</a:t>
            </a:r>
            <a:endParaRPr lang="nl-NL" dirty="0" smtClean="0"/>
          </a:p>
          <a:p>
            <a:pPr marL="0" indent="0">
              <a:buNone/>
            </a:pPr>
            <a:r>
              <a:rPr lang="nl-NL" dirty="0" smtClean="0"/>
              <a:t>Wilders uitspraak.</a:t>
            </a:r>
          </a:p>
          <a:p>
            <a:pPr marL="0" indent="0">
              <a:buNone/>
            </a:pPr>
            <a:endParaRPr lang="nl-NL" dirty="0"/>
          </a:p>
          <a:p>
            <a:pPr marL="0" indent="0">
              <a:buNone/>
            </a:pPr>
            <a:r>
              <a:rPr lang="nl-NL" dirty="0" smtClean="0"/>
              <a:t>Opdracht 3: Schrijf een referaat aan de hand van Wilders uitspraak. Deze moet je kunnen verdedigen. Schrijf duidelijk je waarden en je normen rondom dit thema. En beschrijf hoe jullie in je organisatie omgaat met dit thema. </a:t>
            </a:r>
            <a:endParaRPr lang="nl-NL" dirty="0"/>
          </a:p>
        </p:txBody>
      </p:sp>
    </p:spTree>
    <p:extLst>
      <p:ext uri="{BB962C8B-B14F-4D97-AF65-F5344CB8AC3E}">
        <p14:creationId xmlns:p14="http://schemas.microsoft.com/office/powerpoint/2010/main" val="4089530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1143000"/>
          </a:xfrm>
        </p:spPr>
        <p:txBody>
          <a:bodyPr>
            <a:normAutofit fontScale="90000"/>
          </a:bodyPr>
          <a:lstStyle/>
          <a:p>
            <a:r>
              <a:rPr lang="nl-NL" dirty="0"/>
              <a:t/>
            </a:r>
            <a:br>
              <a:rPr lang="nl-NL" dirty="0"/>
            </a:br>
            <a:endParaRPr lang="nl-NL" dirty="0"/>
          </a:p>
        </p:txBody>
      </p:sp>
      <p:sp>
        <p:nvSpPr>
          <p:cNvPr id="3" name="Tijdelijke aanduiding voor inhoud 2"/>
          <p:cNvSpPr>
            <a:spLocks noGrp="1"/>
          </p:cNvSpPr>
          <p:nvPr>
            <p:ph idx="1"/>
          </p:nvPr>
        </p:nvSpPr>
        <p:spPr>
          <a:xfrm>
            <a:off x="457200" y="2924945"/>
            <a:ext cx="8229600" cy="936103"/>
          </a:xfrm>
        </p:spPr>
        <p:txBody>
          <a:bodyPr/>
          <a:lstStyle/>
          <a:p>
            <a:pPr marL="0" indent="0">
              <a:buNone/>
            </a:pPr>
            <a:r>
              <a:rPr lang="nl-NL" dirty="0">
                <a:hlinkClick r:id="rId2"/>
              </a:rPr>
              <a:t>http://</a:t>
            </a:r>
            <a:r>
              <a:rPr lang="nl-NL" dirty="0" smtClean="0">
                <a:hlinkClick r:id="rId2"/>
              </a:rPr>
              <a:t>youtu.be/bbwFNLunkc4</a:t>
            </a:r>
            <a:endParaRPr lang="nl-NL" dirty="0" smtClean="0"/>
          </a:p>
          <a:p>
            <a:pPr marL="0" indent="0">
              <a:buNone/>
            </a:pPr>
            <a:endParaRPr lang="nl-NL" dirty="0"/>
          </a:p>
        </p:txBody>
      </p:sp>
    </p:spTree>
    <p:extLst>
      <p:ext uri="{BB962C8B-B14F-4D97-AF65-F5344CB8AC3E}">
        <p14:creationId xmlns:p14="http://schemas.microsoft.com/office/powerpoint/2010/main" val="313441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b="1" dirty="0"/>
              <a:t>In een team doet nooit iedereen precies evenveel. Soms is de verdeling wel heel erg uit balans. Als jij veel meer hebt gedaan dan een collega, </a:t>
            </a:r>
            <a:r>
              <a:rPr lang="nl-NL" b="1" dirty="0" smtClean="0"/>
              <a:t> wat ga je doen? En doe je dit ook?</a:t>
            </a:r>
            <a:endParaRPr lang="nl-NL" dirty="0"/>
          </a:p>
        </p:txBody>
      </p:sp>
    </p:spTree>
    <p:extLst>
      <p:ext uri="{BB962C8B-B14F-4D97-AF65-F5344CB8AC3E}">
        <p14:creationId xmlns:p14="http://schemas.microsoft.com/office/powerpoint/2010/main" val="196700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b="1" dirty="0"/>
              <a:t>Bij elke organisatie worden fouten gemaakt. Wat doe je als je een opdracht krijgt van je </a:t>
            </a:r>
            <a:r>
              <a:rPr lang="nl-NL" b="1" dirty="0" smtClean="0"/>
              <a:t>teamleider </a:t>
            </a:r>
            <a:r>
              <a:rPr lang="nl-NL" b="1" dirty="0"/>
              <a:t>waarvan je vrijwel zeker weet dat het niet klopt? Stel je dan de </a:t>
            </a:r>
            <a:r>
              <a:rPr lang="nl-NL" b="1" dirty="0" smtClean="0"/>
              <a:t>klant/</a:t>
            </a:r>
            <a:r>
              <a:rPr lang="nl-NL" b="1" dirty="0" err="1" smtClean="0"/>
              <a:t>client</a:t>
            </a:r>
            <a:r>
              <a:rPr lang="nl-NL" b="1" dirty="0" smtClean="0"/>
              <a:t> </a:t>
            </a:r>
            <a:r>
              <a:rPr lang="nl-NL" b="1" dirty="0"/>
              <a:t>tevreden of je </a:t>
            </a:r>
            <a:r>
              <a:rPr lang="nl-NL" b="1" dirty="0" smtClean="0"/>
              <a:t>teamleider?</a:t>
            </a:r>
            <a:r>
              <a:rPr lang="nl-NL" dirty="0"/>
              <a:t> </a:t>
            </a:r>
            <a:br>
              <a:rPr lang="nl-NL" dirty="0"/>
            </a:br>
            <a:endParaRPr lang="nl-NL" dirty="0"/>
          </a:p>
        </p:txBody>
      </p:sp>
    </p:spTree>
    <p:extLst>
      <p:ext uri="{BB962C8B-B14F-4D97-AF65-F5344CB8AC3E}">
        <p14:creationId xmlns:p14="http://schemas.microsoft.com/office/powerpoint/2010/main" val="276552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a:t>Je werkt bij een cateringbedrijf als kok. Je leidinggevende, Pieter, heeft een bestelling aangenomen voor een diner. Hij heeft soms nog wat moeite met het nieuwe computersysteem. De aantallen van de bestelling lijken niet te kloppen. Er zijn tachtig voorgerechten besteld, en maar veertig hoofdgerechten. Ook lijkt één drankje per persoon voor de hele avond je te weinig. Je vraag aan Pieter of dit wel klopt. Hij zegt dat hij heus wel een bestelling kan aannemen. “Je moet gewoon leveren wat er staat”. Nadat je nog eens vraagt of hij het echt wel zeker weet, zegt hij “</a:t>
            </a:r>
            <a:r>
              <a:rPr lang="nl-NL" dirty="0" err="1"/>
              <a:t>Jahaa</a:t>
            </a:r>
            <a:r>
              <a:rPr lang="nl-NL" dirty="0"/>
              <a:t>” en loopt weg. </a:t>
            </a:r>
            <a:br>
              <a:rPr lang="nl-NL" dirty="0"/>
            </a:br>
            <a:r>
              <a:rPr lang="nl-NL" dirty="0"/>
              <a:t/>
            </a:r>
            <a:br>
              <a:rPr lang="nl-NL" dirty="0"/>
            </a:br>
            <a:r>
              <a:rPr lang="nl-NL" dirty="0"/>
              <a:t>Wat nu? </a:t>
            </a:r>
            <a:r>
              <a:rPr lang="nl-NL" dirty="0" smtClean="0"/>
              <a:t>Wat ga je doen?</a:t>
            </a:r>
          </a:p>
          <a:p>
            <a:pPr marL="0" indent="0">
              <a:buNone/>
            </a:pPr>
            <a:endParaRPr lang="nl-NL" dirty="0"/>
          </a:p>
          <a:p>
            <a:pPr marL="0" indent="0">
              <a:buNone/>
            </a:pPr>
            <a:r>
              <a:rPr lang="nl-NL" dirty="0" smtClean="0"/>
              <a:t>Naar </a:t>
            </a:r>
            <a:r>
              <a:rPr lang="nl-NL" dirty="0"/>
              <a:t>Pieter luisteren en de bestelling voorbereiden? Neem je contact op met de klant om na te gaan of het wel klopt? Zelf besluiten wat de goede hoeveelheden zouden moeten zijn en dat gaan klaarmaken? </a:t>
            </a:r>
          </a:p>
          <a:p>
            <a:pPr marL="0" indent="0">
              <a:buNone/>
            </a:pPr>
            <a:r>
              <a:rPr lang="nl-NL" dirty="0"/>
              <a:t/>
            </a:r>
            <a:br>
              <a:rPr lang="nl-NL" dirty="0"/>
            </a:br>
            <a:endParaRPr lang="nl-NL" dirty="0"/>
          </a:p>
        </p:txBody>
      </p:sp>
    </p:spTree>
    <p:extLst>
      <p:ext uri="{BB962C8B-B14F-4D97-AF65-F5344CB8AC3E}">
        <p14:creationId xmlns:p14="http://schemas.microsoft.com/office/powerpoint/2010/main" val="60705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Introductie</a:t>
            </a:r>
            <a:endParaRPr lang="nl-NL" dirty="0"/>
          </a:p>
        </p:txBody>
      </p:sp>
      <p:sp>
        <p:nvSpPr>
          <p:cNvPr id="3" name="Tijdelijke aanduiding voor inhoud 2"/>
          <p:cNvSpPr>
            <a:spLocks noGrp="1"/>
          </p:cNvSpPr>
          <p:nvPr>
            <p:ph idx="1"/>
          </p:nvPr>
        </p:nvSpPr>
        <p:spPr/>
        <p:txBody>
          <a:bodyPr>
            <a:normAutofit/>
          </a:bodyPr>
          <a:lstStyle/>
          <a:p>
            <a:pPr marL="0" indent="0" hangingPunct="0">
              <a:buNone/>
            </a:pPr>
            <a:r>
              <a:rPr lang="nl-NL" dirty="0" smtClean="0"/>
              <a:t>Wat is Ethiek?</a:t>
            </a:r>
          </a:p>
          <a:p>
            <a:pPr marL="0" indent="0" hangingPunct="0">
              <a:buNone/>
            </a:pPr>
            <a:r>
              <a:rPr lang="nl-NL" sz="1900" dirty="0"/>
              <a:t>Ethiek of moraalwetenschap is een tak van de filosofie die zich bezighoudt met een kritische kijk op het juiste handelen. In algemene zin probeert ethiek de criteria vast te stellen om te kunnen beoordelen of een handeling als goed of fout kan worden gekwalificeerd, en om de motieven en consequenties van deze handeling te kunnen evalueren. In de ethiek vraagt de filosoof zich af wat de uiteindelijke </a:t>
            </a:r>
            <a:r>
              <a:rPr lang="nl-NL" sz="1900" dirty="0">
                <a:hlinkClick r:id="rId2" tooltip="Normen en waarden"/>
              </a:rPr>
              <a:t>norm</a:t>
            </a:r>
            <a:r>
              <a:rPr lang="nl-NL" sz="1900" dirty="0"/>
              <a:t> is voor het menselijk handelen. (bron1</a:t>
            </a:r>
            <a:r>
              <a:rPr lang="nl-NL" sz="1900" dirty="0" smtClean="0"/>
              <a:t>)</a:t>
            </a:r>
          </a:p>
          <a:p>
            <a:pPr marL="0" indent="0" hangingPunct="0">
              <a:buNone/>
            </a:pPr>
            <a:endParaRPr lang="nl-NL" sz="1900" dirty="0"/>
          </a:p>
          <a:p>
            <a:pPr marL="0" indent="0" hangingPunct="0">
              <a:buNone/>
            </a:pPr>
            <a:r>
              <a:rPr lang="nl-NL" sz="1900" dirty="0" smtClean="0"/>
              <a:t>Ethiek kun je vergelijken met je geweten. Ieder mens heeft een geweten: waarden en normen in je binnenste die zeggen of je je goed of fout gedraagt. In de praktijk zijn de verschillen tussen mensen nogal groot. </a:t>
            </a:r>
            <a:endParaRPr lang="nl-NL" sz="1900" dirty="0"/>
          </a:p>
          <a:p>
            <a:pPr marL="0" indent="0" hangingPunct="0">
              <a:buNone/>
            </a:pPr>
            <a:endParaRPr lang="nl-NL" dirty="0"/>
          </a:p>
        </p:txBody>
      </p:sp>
    </p:spTree>
    <p:extLst>
      <p:ext uri="{BB962C8B-B14F-4D97-AF65-F5344CB8AC3E}">
        <p14:creationId xmlns:p14="http://schemas.microsoft.com/office/powerpoint/2010/main" val="2387368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Introductie</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hangingPunct="0">
              <a:buNone/>
            </a:pPr>
            <a:r>
              <a:rPr lang="nl-NL" dirty="0" smtClean="0"/>
              <a:t>Wat is Ethiek?</a:t>
            </a:r>
          </a:p>
          <a:p>
            <a:pPr hangingPunct="0"/>
            <a:r>
              <a:rPr lang="nl-NL" dirty="0"/>
              <a:t>Ethiek stelt haar eigen vragen, dit zijn geen feiten, waar wat behoort.</a:t>
            </a:r>
            <a:br>
              <a:rPr lang="nl-NL" dirty="0"/>
            </a:br>
            <a:r>
              <a:rPr lang="nl-NL" dirty="0"/>
              <a:t>zoals :</a:t>
            </a:r>
            <a:br>
              <a:rPr lang="nl-NL" dirty="0"/>
            </a:br>
            <a:r>
              <a:rPr lang="nl-NL" dirty="0"/>
              <a:t/>
            </a:r>
            <a:br>
              <a:rPr lang="nl-NL" dirty="0"/>
            </a:br>
            <a:r>
              <a:rPr lang="nl-NL" dirty="0"/>
              <a:t>-wat is een goed mens?</a:t>
            </a:r>
            <a:br>
              <a:rPr lang="nl-NL" dirty="0"/>
            </a:br>
            <a:r>
              <a:rPr lang="nl-NL" dirty="0"/>
              <a:t/>
            </a:r>
            <a:br>
              <a:rPr lang="nl-NL" dirty="0"/>
            </a:br>
            <a:r>
              <a:rPr lang="nl-NL" dirty="0"/>
              <a:t>-wat moet ik doen om een goed mens te zijn? Wat behoor …..</a:t>
            </a:r>
            <a:br>
              <a:rPr lang="nl-NL" dirty="0"/>
            </a:br>
            <a:r>
              <a:rPr lang="nl-NL" dirty="0"/>
              <a:t/>
            </a:r>
            <a:br>
              <a:rPr lang="nl-NL" dirty="0"/>
            </a:br>
            <a:r>
              <a:rPr lang="nl-NL" dirty="0"/>
              <a:t>-wat is goed en wat is slecht?</a:t>
            </a:r>
            <a:br>
              <a:rPr lang="nl-NL" dirty="0"/>
            </a:br>
            <a:r>
              <a:rPr lang="nl-NL" dirty="0"/>
              <a:t/>
            </a:r>
            <a:br>
              <a:rPr lang="nl-NL" dirty="0"/>
            </a:br>
            <a:r>
              <a:rPr lang="nl-NL" dirty="0"/>
              <a:t>Iedereen bekijkt de wereld vanuit een eigen optiek/invalshoek. Zo ook ethiek, hierbij gaat het om de menswaardigheid van ons handelen (Normen en waarden).</a:t>
            </a:r>
          </a:p>
          <a:p>
            <a:pPr hangingPunct="0"/>
            <a:endParaRPr lang="nl-NL" dirty="0" smtClean="0"/>
          </a:p>
        </p:txBody>
      </p:sp>
    </p:spTree>
    <p:extLst>
      <p:ext uri="{BB962C8B-B14F-4D97-AF65-F5344CB8AC3E}">
        <p14:creationId xmlns:p14="http://schemas.microsoft.com/office/powerpoint/2010/main" val="115404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Introductie</a:t>
            </a:r>
            <a:endParaRPr lang="nl-NL" dirty="0"/>
          </a:p>
        </p:txBody>
      </p:sp>
      <p:sp>
        <p:nvSpPr>
          <p:cNvPr id="3" name="Tijdelijke aanduiding voor inhoud 2"/>
          <p:cNvSpPr>
            <a:spLocks noGrp="1"/>
          </p:cNvSpPr>
          <p:nvPr>
            <p:ph idx="1"/>
          </p:nvPr>
        </p:nvSpPr>
        <p:spPr/>
        <p:txBody>
          <a:bodyPr>
            <a:normAutofit/>
          </a:bodyPr>
          <a:lstStyle/>
          <a:p>
            <a:pPr marL="0" indent="0" hangingPunct="0">
              <a:buNone/>
            </a:pPr>
            <a:r>
              <a:rPr lang="nl-NL" dirty="0"/>
              <a:t>Levensbeschouwing gaat over de vragen naar de zin van het leven, ethiek houd zich bezig met de vraag naar menswaardig handelen. De vragen die gaan over hoe mensen met elkaar samenleven vormen het raakvlak tussen levensbeschouwing en ethiek.</a:t>
            </a:r>
            <a:br>
              <a:rPr lang="nl-NL" dirty="0"/>
            </a:br>
            <a:endParaRPr lang="nl-NL" dirty="0" smtClean="0"/>
          </a:p>
        </p:txBody>
      </p:sp>
    </p:spTree>
    <p:extLst>
      <p:ext uri="{BB962C8B-B14F-4D97-AF65-F5344CB8AC3E}">
        <p14:creationId xmlns:p14="http://schemas.microsoft.com/office/powerpoint/2010/main" val="3378666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‘’gevoelig zijn voor ethiek’’</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hangingPunct="0">
              <a:buNone/>
            </a:pPr>
            <a:r>
              <a:rPr lang="nl-NL" b="1" dirty="0"/>
              <a:t/>
            </a:r>
            <a:br>
              <a:rPr lang="nl-NL" b="1" dirty="0"/>
            </a:br>
            <a:r>
              <a:rPr lang="nl-NL" dirty="0"/>
              <a:t/>
            </a:r>
            <a:br>
              <a:rPr lang="nl-NL" dirty="0"/>
            </a:br>
            <a:r>
              <a:rPr lang="nl-NL" dirty="0"/>
              <a:t/>
            </a:r>
            <a:br>
              <a:rPr lang="nl-NL" dirty="0"/>
            </a:br>
            <a:r>
              <a:rPr lang="nl-NL" dirty="0"/>
              <a:t>4 tips om je gevoel voor ethiek te versterken.</a:t>
            </a:r>
            <a:br>
              <a:rPr lang="nl-NL" dirty="0"/>
            </a:br>
            <a:r>
              <a:rPr lang="nl-NL" dirty="0"/>
              <a:t/>
            </a:r>
            <a:br>
              <a:rPr lang="nl-NL" dirty="0"/>
            </a:br>
            <a:r>
              <a:rPr lang="nl-NL" dirty="0"/>
              <a:t>1. Vraag af wat de gevolgen van je gedrag zijn voor je medemens.</a:t>
            </a:r>
            <a:br>
              <a:rPr lang="nl-NL" dirty="0"/>
            </a:br>
            <a:r>
              <a:rPr lang="nl-NL" dirty="0"/>
              <a:t/>
            </a:r>
            <a:br>
              <a:rPr lang="nl-NL" dirty="0"/>
            </a:br>
            <a:r>
              <a:rPr lang="nl-NL" dirty="0"/>
              <a:t>Tijdens een hockeywedstrijd staat team A met 2-0 voor. Een teleurgestelde supporter van team B gooit door zijn woede een 2e hockeybal het veld op. Het spel raakt in de war en de scheidsrechter stopt het spel. Team B mag het komende jaar niet meer met supporters hockeyen.</a:t>
            </a:r>
            <a:br>
              <a:rPr lang="nl-NL" dirty="0"/>
            </a:br>
            <a:r>
              <a:rPr lang="nl-NL" dirty="0"/>
              <a:t/>
            </a:r>
            <a:br>
              <a:rPr lang="nl-NL" dirty="0"/>
            </a:br>
            <a:endParaRPr lang="nl-NL" dirty="0" smtClean="0"/>
          </a:p>
        </p:txBody>
      </p:sp>
    </p:spTree>
    <p:extLst>
      <p:ext uri="{BB962C8B-B14F-4D97-AF65-F5344CB8AC3E}">
        <p14:creationId xmlns:p14="http://schemas.microsoft.com/office/powerpoint/2010/main" val="2968586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833</Words>
  <Application>Microsoft Office PowerPoint</Application>
  <PresentationFormat>Diavoorstelling (4:3)</PresentationFormat>
  <Paragraphs>87</Paragraphs>
  <Slides>27</Slides>
  <Notes>2</Notes>
  <HiddenSlides>0</HiddenSlides>
  <MMClips>0</MMClip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Kantoorthema</vt:lpstr>
      <vt:lpstr>Ethiek 14 maart 2014</vt:lpstr>
      <vt:lpstr>Introductie</vt:lpstr>
      <vt:lpstr>PowerPoint-presentatie</vt:lpstr>
      <vt:lpstr>PowerPoint-presentatie</vt:lpstr>
      <vt:lpstr>PowerPoint-presentatie</vt:lpstr>
      <vt:lpstr>Introductie</vt:lpstr>
      <vt:lpstr>Introductie</vt:lpstr>
      <vt:lpstr>Introductie</vt:lpstr>
      <vt:lpstr>‘’gevoelig zijn voor ethiek’’</vt:lpstr>
      <vt:lpstr>‘’gevoelig zijn voor ethiek’’</vt:lpstr>
      <vt:lpstr>‘’gevoelig zijn voor ethiek’’</vt:lpstr>
      <vt:lpstr>‘’gevoelig zijn voor ethiek’’</vt:lpstr>
      <vt:lpstr>Gezegden :Normen en Waarden</vt:lpstr>
      <vt:lpstr>Gezegden :Normen en Waarden</vt:lpstr>
      <vt:lpstr>Gezegden :Normen en Waarden</vt:lpstr>
      <vt:lpstr>Gezegden :Normen en Waarden</vt:lpstr>
      <vt:lpstr>Gezegden :Normen en Waarden</vt:lpstr>
      <vt:lpstr>Filmpje</vt:lpstr>
      <vt:lpstr>Filmpje</vt:lpstr>
      <vt:lpstr>Opdracht 2</vt:lpstr>
      <vt:lpstr>Casus 1 </vt:lpstr>
      <vt:lpstr>Casus 2</vt:lpstr>
      <vt:lpstr>Casus 3</vt:lpstr>
      <vt:lpstr>Ethiek</vt:lpstr>
      <vt:lpstr>Het is vaak een enkel woord, zoals eerlijkheid, respect, gelijkheid. Waar normen gaan over hoe wenselijk is dat je je gedraagt of opstelt, gaan waarden over wat dan de achterliggende gewenste motivatie is. Ik sta altijd op voor ouderen (norm), omdat ik respect heb voor anderen / ouderen (waarde). Iedereen heeft andere idealen, andere dingen die hij of zij echt belangrijk vindt, kortom andere waarden. </vt:lpstr>
      <vt:lpstr>PowerPoint-presentatie</vt:lpstr>
      <vt:lpstr> </vt:lpstr>
    </vt:vector>
  </TitlesOfParts>
  <Company>privé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Ethiek</dc:title>
  <dc:creator>v Oldeniel</dc:creator>
  <cp:lastModifiedBy>Gerdinand Bolks</cp:lastModifiedBy>
  <cp:revision>37</cp:revision>
  <cp:lastPrinted>2013-02-05T18:03:50Z</cp:lastPrinted>
  <dcterms:created xsi:type="dcterms:W3CDTF">2013-01-28T20:22:13Z</dcterms:created>
  <dcterms:modified xsi:type="dcterms:W3CDTF">2014-03-21T07:39:24Z</dcterms:modified>
</cp:coreProperties>
</file>